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258" r:id="rId3"/>
    <p:sldId id="266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68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yu Jihui" initials="RJ" lastIdx="2" clrIdx="0">
    <p:extLst>
      <p:ext uri="{19B8F6BF-5375-455C-9EA6-DF929625EA0E}">
        <p15:presenceInfo xmlns:p15="http://schemas.microsoft.com/office/powerpoint/2012/main" userId="c656d8d00d171b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 varScale="1">
        <p:scale>
          <a:sx n="58" d="100"/>
          <a:sy n="58" d="100"/>
        </p:scale>
        <p:origin x="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9T18:04:32.82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21-03-19T18:04:34.251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0C4B8-4FD4-4E90-A84A-77E2E170E748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E21F6-A945-4C58-ADBE-2CC6529598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957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912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18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7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0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72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396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68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892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10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08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476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646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E6E5EB"/>
            </a:gs>
            <a:gs pos="50000">
              <a:srgbClr val="FEB95E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13500" y="2451470"/>
            <a:ext cx="5365000" cy="1955061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R </a:t>
            </a:r>
            <a:r>
              <a:rPr lang="ko-KR" altLang="en-US" sz="36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프로그래밍 수행평가</a:t>
            </a:r>
            <a:endParaRPr lang="en-US" altLang="ko-KR" sz="36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36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문제</a:t>
            </a:r>
            <a:r>
              <a:rPr lang="en-US" altLang="ko-KR" sz="36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1 </a:t>
            </a:r>
            <a:r>
              <a:rPr lang="en-US" altLang="ko-KR" sz="3600" b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mtcars</a:t>
            </a:r>
            <a:r>
              <a:rPr lang="en-US" altLang="ko-KR" sz="36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8778500" y="4406531"/>
            <a:ext cx="274965" cy="274965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+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A7C2BE-0838-41EF-9BC6-7B5D8136FF78}"/>
              </a:ext>
            </a:extLst>
          </p:cNvPr>
          <p:cNvSpPr txBox="1"/>
          <p:nvPr/>
        </p:nvSpPr>
        <p:spPr>
          <a:xfrm>
            <a:off x="9137928" y="6169445"/>
            <a:ext cx="305407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빅데이터</a:t>
            </a:r>
            <a:r>
              <a:rPr lang="en-US" altLang="ko-KR" sz="2300" dirty="0"/>
              <a:t>B</a:t>
            </a:r>
            <a:r>
              <a:rPr lang="ko-KR" altLang="en-US" sz="2300" dirty="0"/>
              <a:t>반 류경희</a:t>
            </a:r>
          </a:p>
        </p:txBody>
      </p:sp>
    </p:spTree>
    <p:extLst>
      <p:ext uri="{BB962C8B-B14F-4D97-AF65-F5344CB8AC3E}">
        <p14:creationId xmlns:p14="http://schemas.microsoft.com/office/powerpoint/2010/main" val="1770214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 Train Set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예측 결과 비교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                                      -&gt;Train Set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에서 </a:t>
            </a:r>
            <a:r>
              <a:rPr lang="ko-KR" altLang="en-US" sz="16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단계적 선택법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 좀 더 실제 값과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			  	    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비슷한 것을 알 수 있다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(=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 예측을 잘한다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37BC7DE-0B6E-4FA5-999C-98BDC9068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97" t="8675" r="18945" b="8433"/>
          <a:stretch/>
        </p:blipFill>
        <p:spPr>
          <a:xfrm>
            <a:off x="1470026" y="1494240"/>
            <a:ext cx="5521117" cy="432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24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6. Test Set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예측 및 정확도 평가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				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			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- Train set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에서의 결과와는 다르게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			    Test Set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</a:t>
            </a:r>
            <a:r>
              <a:rPr lang="ko-KR" altLang="en-US" sz="16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전진 선택법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좀 더 실제 값과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				   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비슷한 것으로 보임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(=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예측을 더 잘한다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				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-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잔차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분석 결과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				  </a:t>
            </a:r>
            <a:r>
              <a:rPr lang="ko-KR" alt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전진 선택법 </a:t>
            </a:r>
            <a:r>
              <a:rPr lang="en-US" altLang="ko-KR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RSS : 50.53165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				  </a:t>
            </a:r>
            <a:r>
              <a:rPr lang="ko-KR" alt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단계적 선택법 </a:t>
            </a:r>
            <a:r>
              <a:rPr lang="en-US" altLang="ko-KR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RSS:  92.25231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                                                          </a:t>
            </a:r>
            <a:r>
              <a:rPr lang="ko-KR" alt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-&gt; </a:t>
            </a:r>
            <a:r>
              <a:rPr lang="ko-KR" altLang="en-US" sz="17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전진선택법</a:t>
            </a:r>
            <a:r>
              <a:rPr lang="ko-KR" alt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model2(</a:t>
            </a:r>
            <a:r>
              <a:rPr lang="en-US" altLang="ko-KR" sz="17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wt</a:t>
            </a:r>
            <a:r>
              <a:rPr lang="en-US" altLang="ko-KR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</a:t>
            </a:r>
            <a:r>
              <a:rPr lang="en-US" altLang="ko-KR" sz="17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cyl</a:t>
            </a:r>
            <a:r>
              <a:rPr lang="en-US" altLang="ko-KR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    </a:t>
            </a:r>
            <a:r>
              <a:rPr lang="en-US" altLang="ko-KR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					   </a:t>
            </a:r>
            <a:r>
              <a:rPr lang="ko-KR" alt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단계적 선택법 모델보다 </a:t>
            </a:r>
            <a:r>
              <a:rPr lang="en-US" altLang="ko-KR" sz="17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RSS </a:t>
            </a:r>
            <a:r>
              <a:rPr lang="ko-KR" altLang="en-US" sz="17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 더 작다 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				-&gt; </a:t>
            </a:r>
            <a:r>
              <a:rPr lang="ko-KR" alt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전진 선택법 모델이</a:t>
            </a:r>
            <a:endParaRPr lang="en-US" altLang="ko-KR" sz="1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				   </a:t>
            </a:r>
            <a:r>
              <a:rPr lang="ko-KR" alt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 적합한 모델이라고 할 수 있다</a:t>
            </a:r>
            <a:r>
              <a:rPr lang="en-US" altLang="ko-KR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				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48D8B37-6E73-46C4-8E10-753A9CC13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6" t="10797" r="34669" b="6125"/>
          <a:stretch/>
        </p:blipFill>
        <p:spPr>
          <a:xfrm>
            <a:off x="878076" y="1494240"/>
            <a:ext cx="5871721" cy="454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57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E6E5EB"/>
            </a:gs>
            <a:gs pos="50000">
              <a:srgbClr val="FEB95E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13500" y="2451470"/>
            <a:ext cx="5365000" cy="1955061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R </a:t>
            </a:r>
            <a:r>
              <a:rPr lang="ko-KR" altLang="en-US" sz="36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프로그래밍 수행평가</a:t>
            </a:r>
            <a:endParaRPr lang="en-US" altLang="ko-KR" sz="36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36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문제</a:t>
            </a:r>
            <a:r>
              <a:rPr lang="en-US" altLang="ko-KR" sz="36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2 </a:t>
            </a:r>
            <a:r>
              <a:rPr lang="ko-KR" altLang="en-US" sz="36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삼성주가</a:t>
            </a:r>
            <a:r>
              <a:rPr lang="en-US" altLang="ko-KR" sz="36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8778500" y="4406531"/>
            <a:ext cx="274965" cy="274965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+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A7C2BE-0838-41EF-9BC6-7B5D8136FF78}"/>
              </a:ext>
            </a:extLst>
          </p:cNvPr>
          <p:cNvSpPr txBox="1"/>
          <p:nvPr/>
        </p:nvSpPr>
        <p:spPr>
          <a:xfrm>
            <a:off x="9137928" y="6169445"/>
            <a:ext cx="305407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빅데이터</a:t>
            </a:r>
            <a:r>
              <a:rPr lang="en-US" altLang="ko-KR" sz="2300" dirty="0"/>
              <a:t>B</a:t>
            </a:r>
            <a:r>
              <a:rPr lang="ko-KR" altLang="en-US" sz="2300" dirty="0"/>
              <a:t>반 류경희</a:t>
            </a:r>
          </a:p>
        </p:txBody>
      </p:sp>
    </p:spTree>
    <p:extLst>
      <p:ext uri="{BB962C8B-B14F-4D97-AF65-F5344CB8AC3E}">
        <p14:creationId xmlns:p14="http://schemas.microsoft.com/office/powerpoint/2010/main" val="2175906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30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목차</a:t>
            </a:r>
            <a:endParaRPr lang="en-US" altLang="ko-KR" sz="30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1287625" y="1291434"/>
            <a:ext cx="8561455" cy="4857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확인 및 </a:t>
            </a:r>
            <a:r>
              <a:rPr lang="en-US" altLang="ko-KR" sz="23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Train,Test</a:t>
            </a:r>
            <a:r>
              <a:rPr lang="en-US" altLang="ko-KR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set</a:t>
            </a: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분할</a:t>
            </a:r>
            <a:endParaRPr lang="en-US" altLang="ko-KR" sz="2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분석</a:t>
            </a:r>
            <a:endParaRPr lang="en-US" altLang="ko-KR" sz="2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2-1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 주가 분석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2-2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세부 주가 분석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일별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월별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분기별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다항회귀모델</a:t>
            </a:r>
            <a:r>
              <a:rPr lang="en-US" altLang="ko-KR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단계적 선택법</a:t>
            </a:r>
            <a:endParaRPr lang="en-US" altLang="ko-KR" sz="2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3-1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변수선택 및 모델링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3-2 Train Set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정확도 비교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3-3 Test Set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적용 및 정확도 비교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3-4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추가분석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삼성전자 관련 뉴스 키워드를 통해 </a:t>
            </a:r>
            <a:r>
              <a:rPr lang="en-US" altLang="ko-KR" sz="1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wordcloud</a:t>
            </a: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생성</a:t>
            </a: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주가등락과 비교</a:t>
            </a: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553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28750" lvl="2" indent="-514350" latinLnBrk="0">
              <a:lnSpc>
                <a:spcPct val="150000"/>
              </a:lnSpc>
              <a:buAutoNum type="arabicPeriod"/>
              <a:defRPr/>
            </a:pP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확인 및 </a:t>
            </a:r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Train,Test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set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분할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확인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		 -&gt;Date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변수에서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Month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파생변수 생성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-Train ,Test set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분할                                       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           -&gt; 2020-03-18 ~ 2021-02-18 : Train Set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			    -&gt; 2021-02-18 ~ 2021-03-18 : Test Set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30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777CD72-4376-4A7B-8956-65ED475C6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5" t="44483" r="55555" b="34863"/>
          <a:stretch/>
        </p:blipFill>
        <p:spPr>
          <a:xfrm>
            <a:off x="1287624" y="4513639"/>
            <a:ext cx="5824284" cy="17421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DA098F-749D-4B5C-B786-A953BF2313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6" t="34528" r="60887" b="34895"/>
          <a:stretch/>
        </p:blipFill>
        <p:spPr>
          <a:xfrm>
            <a:off x="1287624" y="1667971"/>
            <a:ext cx="4719451" cy="239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분석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2-1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 데이터 분석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30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E60B22E-03C5-43D5-8862-23E9CA3C6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24" t="9056" r="26784" b="12077"/>
          <a:stretch/>
        </p:blipFill>
        <p:spPr>
          <a:xfrm>
            <a:off x="955068" y="1667971"/>
            <a:ext cx="5900536" cy="4215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D49F90-7C09-4FA5-A5C2-CD97E0E726D6}"/>
              </a:ext>
            </a:extLst>
          </p:cNvPr>
          <p:cNvSpPr txBox="1"/>
          <p:nvPr/>
        </p:nvSpPr>
        <p:spPr>
          <a:xfrm>
            <a:off x="6828266" y="2613330"/>
            <a:ext cx="53637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주가가 해당 기간동안 꾸준히 상승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회색 구간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볼린져밴드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과매도와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과매수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신호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포착 가능</a:t>
            </a:r>
          </a:p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-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주가가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볼린져밴드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하부에 위치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-&gt;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중심선으로 다시 회귀할 것 예측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</a:t>
            </a:r>
            <a:r>
              <a:rPr lang="ko-KR" altLang="en-US" sz="1600" b="1" dirty="0">
                <a:solidFill>
                  <a:srgbClr val="FF0000"/>
                </a:solidFill>
              </a:rPr>
              <a:t>매수</a:t>
            </a:r>
          </a:p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-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주가가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볼린져밴드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상부에 위치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-&gt;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중심선으로 다시 회귀할 것 예측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</a:t>
            </a:r>
            <a:r>
              <a:rPr lang="ko-KR" altLang="en-US" sz="1600" b="1" dirty="0">
                <a:solidFill>
                  <a:srgbClr val="0070C0"/>
                </a:solidFill>
              </a:rPr>
              <a:t>매도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6A4FE8-93FA-4642-A854-AFE6D704C070}"/>
              </a:ext>
            </a:extLst>
          </p:cNvPr>
          <p:cNvSpPr txBox="1"/>
          <p:nvPr/>
        </p:nvSpPr>
        <p:spPr>
          <a:xfrm>
            <a:off x="1525107" y="5963130"/>
            <a:ext cx="515885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/>
              <a:t>-&gt;Library(</a:t>
            </a:r>
            <a:r>
              <a:rPr lang="en-US" altLang="ko-KR" sz="1700" b="1" dirty="0" err="1"/>
              <a:t>quantmod</a:t>
            </a:r>
            <a:r>
              <a:rPr lang="en-US" altLang="ko-KR" sz="1700" b="1" dirty="0"/>
              <a:t>)</a:t>
            </a:r>
            <a:r>
              <a:rPr lang="ko-KR" altLang="en-US" sz="1700" b="1" dirty="0"/>
              <a:t>를 이용해 시각화한 결과</a:t>
            </a:r>
          </a:p>
        </p:txBody>
      </p:sp>
    </p:spTree>
    <p:extLst>
      <p:ext uri="{BB962C8B-B14F-4D97-AF65-F5344CB8AC3E}">
        <p14:creationId xmlns:p14="http://schemas.microsoft.com/office/powerpoint/2010/main" val="40936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분석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2-2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세부 데이터 분석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일별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30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5D49F90-7C09-4FA5-A5C2-CD97E0E726D6}"/>
              </a:ext>
            </a:extLst>
          </p:cNvPr>
          <p:cNvSpPr txBox="1"/>
          <p:nvPr/>
        </p:nvSpPr>
        <p:spPr>
          <a:xfrm>
            <a:off x="1247224" y="5614003"/>
            <a:ext cx="5363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종가 최저인 날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2020-03-23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종가 최고인 날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2021-01-11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254978-1E58-4EAF-8DA0-599E52732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" t="7886" r="33042" b="9237"/>
          <a:stretch/>
        </p:blipFill>
        <p:spPr>
          <a:xfrm>
            <a:off x="702582" y="1692234"/>
            <a:ext cx="4918065" cy="36454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AFBB907-4D4D-4D02-9F52-E4F67E78B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9" t="9612" r="32771" b="7952"/>
          <a:stretch/>
        </p:blipFill>
        <p:spPr>
          <a:xfrm>
            <a:off x="6096000" y="1804196"/>
            <a:ext cx="4918065" cy="357057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868BA0-CDD8-44C1-829D-9448E9189F6C}"/>
              </a:ext>
            </a:extLst>
          </p:cNvPr>
          <p:cNvSpPr txBox="1"/>
          <p:nvPr/>
        </p:nvSpPr>
        <p:spPr>
          <a:xfrm>
            <a:off x="6231421" y="5530639"/>
            <a:ext cx="5363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두 선의 차이가 클수록 하루 변동이 큰 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2021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,2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월에 하루 변동 폭이 크다</a:t>
            </a:r>
          </a:p>
        </p:txBody>
      </p:sp>
    </p:spTree>
    <p:extLst>
      <p:ext uri="{BB962C8B-B14F-4D97-AF65-F5344CB8AC3E}">
        <p14:creationId xmlns:p14="http://schemas.microsoft.com/office/powerpoint/2010/main" val="1037843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분석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2-2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세부 데이터 분석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일별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월별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30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5D49F90-7C09-4FA5-A5C2-CD97E0E726D6}"/>
              </a:ext>
            </a:extLst>
          </p:cNvPr>
          <p:cNvSpPr txBox="1"/>
          <p:nvPr/>
        </p:nvSpPr>
        <p:spPr>
          <a:xfrm>
            <a:off x="694716" y="5149541"/>
            <a:ext cx="53637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종가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시장이 마감되기 전에 마지막으로 거래된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가격의 현금 가치인 원시 가격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수정 주가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기업 활동을 고려한 뒤 해당 주식의 가치를          반영하기 위해 주식의 종가를 수정한 것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EA4AF3E-533E-4570-99EE-DD78A1B01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0" t="9612" r="32320" b="7952"/>
          <a:stretch/>
        </p:blipFill>
        <p:spPr>
          <a:xfrm>
            <a:off x="1025641" y="1758889"/>
            <a:ext cx="4701884" cy="346564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477B305-B5F6-47F2-8DFE-BB6AC8871695}"/>
              </a:ext>
            </a:extLst>
          </p:cNvPr>
          <p:cNvSpPr txBox="1"/>
          <p:nvPr/>
        </p:nvSpPr>
        <p:spPr>
          <a:xfrm>
            <a:off x="6069696" y="5224531"/>
            <a:ext cx="5363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b="1" dirty="0">
              <a:solidFill>
                <a:srgbClr val="0070C0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70466B4-715B-4980-9466-469104A7E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9" t="9205" r="33585" b="9205"/>
          <a:stretch/>
        </p:blipFill>
        <p:spPr>
          <a:xfrm>
            <a:off x="6041596" y="1319693"/>
            <a:ext cx="5666419" cy="421861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8FEA72A-E1F6-4F3D-9249-687650F0AE40}"/>
              </a:ext>
            </a:extLst>
          </p:cNvPr>
          <p:cNvSpPr txBox="1"/>
          <p:nvPr/>
        </p:nvSpPr>
        <p:spPr>
          <a:xfrm>
            <a:off x="6251162" y="5399822"/>
            <a:ext cx="5363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월평균 종가 최저인 달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: 2020-03 /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종가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: 46375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월평균 종가 최고인 달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: 021-01/ 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종가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: 86565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829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0326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분석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2-2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세부 데이터 분석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월별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3000" b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ㅐ</a:t>
            </a:r>
            <a:endParaRPr lang="en-US" altLang="ko-KR" sz="30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5D49F90-7C09-4FA5-A5C2-CD97E0E726D6}"/>
              </a:ext>
            </a:extLst>
          </p:cNvPr>
          <p:cNvSpPr txBox="1"/>
          <p:nvPr/>
        </p:nvSpPr>
        <p:spPr>
          <a:xfrm>
            <a:off x="7128449" y="2806148"/>
            <a:ext cx="5600815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2020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월이후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월평균 종가 꾸준히 상승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평균보다 종가 높은 달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2020-11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이후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2020-11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변동 폭이 큼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주가 변동이 많았다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2020-12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변동폭이 좁지만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이상치 많이 존재함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2020-12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2021-01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주가 크게 상승함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원인 분석 필요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77B305-B5F6-47F2-8DFE-BB6AC8871695}"/>
              </a:ext>
            </a:extLst>
          </p:cNvPr>
          <p:cNvSpPr txBox="1"/>
          <p:nvPr/>
        </p:nvSpPr>
        <p:spPr>
          <a:xfrm>
            <a:off x="6069696" y="5224531"/>
            <a:ext cx="5363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b="1" dirty="0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FFEE85-A33D-448F-9A5D-CDB0A54B9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0" t="4980" r="14518" b="6124"/>
          <a:stretch/>
        </p:blipFill>
        <p:spPr>
          <a:xfrm>
            <a:off x="967556" y="1790940"/>
            <a:ext cx="6133138" cy="442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80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2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분석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2-2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세부 데이터 분석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분기별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30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5D49F90-7C09-4FA5-A5C2-CD97E0E726D6}"/>
              </a:ext>
            </a:extLst>
          </p:cNvPr>
          <p:cNvSpPr txBox="1"/>
          <p:nvPr/>
        </p:nvSpPr>
        <p:spPr>
          <a:xfrm>
            <a:off x="7480044" y="2683499"/>
            <a:ext cx="4219869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>
                <a:solidFill>
                  <a:schemeClr val="bg2">
                    <a:lumMod val="25000"/>
                  </a:schemeClr>
                </a:solidFill>
              </a:rPr>
              <a:t>2020</a:t>
            </a:r>
            <a:r>
              <a:rPr lang="ko-KR" altLang="en-US" sz="1700" b="1" dirty="0">
                <a:solidFill>
                  <a:schemeClr val="bg2">
                    <a:lumMod val="25000"/>
                  </a:schemeClr>
                </a:solidFill>
              </a:rPr>
              <a:t>년 </a:t>
            </a:r>
            <a:r>
              <a:rPr lang="en-US" altLang="ko-KR" sz="1700" b="1" dirty="0">
                <a:solidFill>
                  <a:schemeClr val="bg2">
                    <a:lumMod val="25000"/>
                  </a:schemeClr>
                </a:solidFill>
              </a:rPr>
              <a:t>4</a:t>
            </a:r>
            <a:r>
              <a:rPr lang="ko-KR" altLang="en-US" sz="1700" b="1" dirty="0">
                <a:solidFill>
                  <a:schemeClr val="bg2">
                    <a:lumMod val="25000"/>
                  </a:schemeClr>
                </a:solidFill>
              </a:rPr>
              <a:t>분기 종가 변동이 매우 크다 </a:t>
            </a:r>
            <a:endParaRPr lang="en-US" altLang="ko-KR" sz="1700" b="1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chemeClr val="bg2">
                    <a:lumMod val="25000"/>
                  </a:schemeClr>
                </a:solidFill>
              </a:rPr>
              <a:t>   -&gt;</a:t>
            </a:r>
            <a:r>
              <a:rPr lang="ko-KR" altLang="en-US" sz="1700" b="1" u="sng" dirty="0">
                <a:solidFill>
                  <a:schemeClr val="bg2">
                    <a:lumMod val="25000"/>
                  </a:schemeClr>
                </a:solidFill>
              </a:rPr>
              <a:t>주가 변동 요인이 있을 것</a:t>
            </a:r>
            <a:endParaRPr lang="en-US" altLang="ko-KR" sz="1700" b="1" u="sng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>
                <a:solidFill>
                  <a:schemeClr val="bg2">
                    <a:lumMod val="25000"/>
                  </a:schemeClr>
                </a:solidFill>
              </a:rPr>
              <a:t>종가 평균 최저인 분기</a:t>
            </a:r>
            <a:r>
              <a:rPr lang="en-US" altLang="ko-KR" sz="1700" b="1" dirty="0">
                <a:solidFill>
                  <a:schemeClr val="bg2">
                    <a:lumMod val="25000"/>
                  </a:schemeClr>
                </a:solidFill>
              </a:rPr>
              <a:t>: 2020 Q 1</a:t>
            </a:r>
          </a:p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chemeClr val="bg2">
                    <a:lumMod val="25000"/>
                  </a:schemeClr>
                </a:solidFill>
              </a:rPr>
              <a:t>                     (</a:t>
            </a:r>
            <a:r>
              <a:rPr lang="ko-KR" altLang="en-US" sz="1700" b="1" dirty="0">
                <a:solidFill>
                  <a:schemeClr val="bg2">
                    <a:lumMod val="25000"/>
                  </a:schemeClr>
                </a:solidFill>
              </a:rPr>
              <a:t>종가평균 </a:t>
            </a:r>
            <a:r>
              <a:rPr lang="en-US" altLang="ko-KR" sz="1700" b="1" dirty="0">
                <a:solidFill>
                  <a:schemeClr val="bg2">
                    <a:lumMod val="25000"/>
                  </a:schemeClr>
                </a:solidFill>
              </a:rPr>
              <a:t>: 46375)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>
                <a:solidFill>
                  <a:schemeClr val="bg2">
                    <a:lumMod val="25000"/>
                  </a:schemeClr>
                </a:solidFill>
              </a:rPr>
              <a:t>종가 평균 최고인 분기</a:t>
            </a:r>
            <a:r>
              <a:rPr lang="en-US" altLang="ko-KR" sz="1700" b="1" dirty="0">
                <a:solidFill>
                  <a:schemeClr val="bg2">
                    <a:lumMod val="25000"/>
                  </a:schemeClr>
                </a:solidFill>
              </a:rPr>
              <a:t>: 2021 Q 2</a:t>
            </a:r>
          </a:p>
          <a:p>
            <a:pPr lvl="3">
              <a:lnSpc>
                <a:spcPct val="150000"/>
              </a:lnSpc>
            </a:pPr>
            <a:r>
              <a:rPr lang="en-US" altLang="ko-KR" sz="1700" b="1" dirty="0">
                <a:solidFill>
                  <a:schemeClr val="bg2">
                    <a:lumMod val="25000"/>
                  </a:schemeClr>
                </a:solidFill>
              </a:rPr>
              <a:t>  (</a:t>
            </a:r>
            <a:r>
              <a:rPr lang="ko-KR" altLang="en-US" sz="1700" b="1" dirty="0">
                <a:solidFill>
                  <a:schemeClr val="bg2">
                    <a:lumMod val="25000"/>
                  </a:schemeClr>
                </a:solidFill>
              </a:rPr>
              <a:t>종가평균 </a:t>
            </a:r>
            <a:r>
              <a:rPr lang="en-US" altLang="ko-KR" sz="1700" b="1" dirty="0">
                <a:solidFill>
                  <a:schemeClr val="bg2">
                    <a:lumMod val="25000"/>
                  </a:schemeClr>
                </a:solidFill>
              </a:rPr>
              <a:t>: 85343.7)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470421-DD65-4F5E-A33F-3DA6EEF52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0" t="9205" r="28146" b="7015"/>
          <a:stretch/>
        </p:blipFill>
        <p:spPr>
          <a:xfrm>
            <a:off x="688416" y="1919789"/>
            <a:ext cx="6598916" cy="415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64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3000" b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목차</a:t>
            </a:r>
            <a:endParaRPr lang="en-US" altLang="ko-KR" sz="30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1287625" y="1291434"/>
            <a:ext cx="5979459" cy="359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확인 및 </a:t>
            </a:r>
            <a:r>
              <a:rPr lang="en-US" altLang="ko-KR" sz="23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Train,Test</a:t>
            </a:r>
            <a:r>
              <a:rPr lang="en-US" altLang="ko-KR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set</a:t>
            </a: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분할</a:t>
            </a:r>
            <a:endParaRPr lang="en-US" altLang="ko-KR" sz="2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분석</a:t>
            </a:r>
            <a:endParaRPr lang="en-US" altLang="ko-KR" sz="2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Modeling – </a:t>
            </a: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전진선택법</a:t>
            </a:r>
            <a:endParaRPr lang="en-US" altLang="ko-KR" sz="2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 Modeling</a:t>
            </a: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단계선택법</a:t>
            </a:r>
            <a:endParaRPr lang="en-US" altLang="ko-KR" sz="2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 Train</a:t>
            </a: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Set </a:t>
            </a: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예측 결과 비교</a:t>
            </a:r>
            <a:endParaRPr lang="en-US" altLang="ko-KR" sz="2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6. Test Set </a:t>
            </a: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예측 및 정확도 평가</a:t>
            </a:r>
            <a:endParaRPr lang="en-US" altLang="ko-KR" sz="2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ctr">
              <a:lnSpc>
                <a:spcPct val="150000"/>
              </a:lnSpc>
              <a:buFontTx/>
              <a:buAutoNum type="arabicPeriod"/>
            </a:pPr>
            <a:endParaRPr lang="en-US" altLang="ko-KR" sz="1600" b="1" dirty="0">
              <a:solidFill>
                <a:srgbClr val="EE4F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37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2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분석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2-2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세부 데이터 분석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주가거래량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30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5D49F90-7C09-4FA5-A5C2-CD97E0E726D6}"/>
              </a:ext>
            </a:extLst>
          </p:cNvPr>
          <p:cNvSpPr txBox="1"/>
          <p:nvPr/>
        </p:nvSpPr>
        <p:spPr>
          <a:xfrm>
            <a:off x="1799318" y="5664271"/>
            <a:ext cx="604469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>
                <a:solidFill>
                  <a:schemeClr val="bg2">
                    <a:lumMod val="25000"/>
                  </a:schemeClr>
                </a:solidFill>
              </a:rPr>
              <a:t>종가가 오른 후</a:t>
            </a:r>
            <a:r>
              <a:rPr lang="en-US" altLang="ko-KR" sz="1700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700" b="1" dirty="0">
                <a:solidFill>
                  <a:schemeClr val="bg2">
                    <a:lumMod val="25000"/>
                  </a:schemeClr>
                </a:solidFill>
              </a:rPr>
              <a:t>거래량이 급증하는 것을 알 수 있다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A40F4E-CC25-4E7C-B449-06009AD7F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5" t="8032" r="11265" b="8915"/>
          <a:stretch/>
        </p:blipFill>
        <p:spPr>
          <a:xfrm>
            <a:off x="1287625" y="1633988"/>
            <a:ext cx="10096400" cy="403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62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6" y="374471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3.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다항회귀모델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단계적 선택법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3-1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변수 선택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Open, High, Low, Volume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30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5D49F90-7C09-4FA5-A5C2-CD97E0E726D6}"/>
              </a:ext>
            </a:extLst>
          </p:cNvPr>
          <p:cNvSpPr txBox="1"/>
          <p:nvPr/>
        </p:nvSpPr>
        <p:spPr>
          <a:xfrm>
            <a:off x="1218941" y="3955813"/>
            <a:ext cx="5535866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>
                <a:solidFill>
                  <a:schemeClr val="bg2">
                    <a:lumMod val="25000"/>
                  </a:schemeClr>
                </a:solidFill>
              </a:rPr>
              <a:t>모든 회귀 계수가 유의하다</a:t>
            </a:r>
            <a:endParaRPr lang="en-US" altLang="ko-KR" sz="1700" b="1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8B3F8D-02B6-4BFC-BD32-D69B848CE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8" t="39883" r="53258" b="31955"/>
          <a:stretch/>
        </p:blipFill>
        <p:spPr>
          <a:xfrm>
            <a:off x="1365009" y="1667971"/>
            <a:ext cx="5389810" cy="21326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7BB14A-FD39-4DC5-920B-EB7B28899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4" t="38817" r="55782" b="53253"/>
          <a:stretch/>
        </p:blipFill>
        <p:spPr>
          <a:xfrm>
            <a:off x="1365009" y="4684335"/>
            <a:ext cx="6454149" cy="7649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D0020A7-6A9C-48E4-AE8D-332D670DF8A8}"/>
              </a:ext>
            </a:extLst>
          </p:cNvPr>
          <p:cNvSpPr txBox="1"/>
          <p:nvPr/>
        </p:nvSpPr>
        <p:spPr>
          <a:xfrm>
            <a:off x="1291981" y="5548557"/>
            <a:ext cx="553586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>
                <a:solidFill>
                  <a:schemeClr val="bg2">
                    <a:lumMod val="25000"/>
                  </a:schemeClr>
                </a:solidFill>
              </a:rPr>
              <a:t>조정 결정 계수가 매우 높다</a:t>
            </a:r>
            <a:r>
              <a:rPr lang="en-US" altLang="ko-KR" sz="1700" b="1" dirty="0">
                <a:solidFill>
                  <a:schemeClr val="bg2">
                    <a:lumMod val="25000"/>
                  </a:schemeClr>
                </a:solidFill>
              </a:rPr>
              <a:t>(1</a:t>
            </a:r>
            <a:r>
              <a:rPr lang="ko-KR" altLang="en-US" sz="1700" b="1" dirty="0">
                <a:solidFill>
                  <a:schemeClr val="bg2">
                    <a:lumMod val="25000"/>
                  </a:schemeClr>
                </a:solidFill>
              </a:rPr>
              <a:t>에 가까움</a:t>
            </a:r>
            <a:r>
              <a:rPr lang="en-US" altLang="ko-KR" sz="1700" b="1" dirty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67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6" y="374471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3.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다항회귀모델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단계적 선택법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3-2 Train Set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정확도 비교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30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5D49F90-7C09-4FA5-A5C2-CD97E0E726D6}"/>
              </a:ext>
            </a:extLst>
          </p:cNvPr>
          <p:cNvSpPr txBox="1"/>
          <p:nvPr/>
        </p:nvSpPr>
        <p:spPr>
          <a:xfrm>
            <a:off x="1388701" y="5657671"/>
            <a:ext cx="5535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실제 종가와 예측 종가가 거의 비슷함 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A14671F-176B-44D2-97E2-328F0F883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9" t="11934" r="8374" b="9879"/>
          <a:stretch/>
        </p:blipFill>
        <p:spPr>
          <a:xfrm>
            <a:off x="1104957" y="1822089"/>
            <a:ext cx="7746119" cy="392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42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19715" y="350672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3.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다항회귀모델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단계적 선택법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3-3 Test Set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정확도 비교                          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3-4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결과 분석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30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5D49F90-7C09-4FA5-A5C2-CD97E0E726D6}"/>
              </a:ext>
            </a:extLst>
          </p:cNvPr>
          <p:cNvSpPr txBox="1"/>
          <p:nvPr/>
        </p:nvSpPr>
        <p:spPr>
          <a:xfrm>
            <a:off x="1227120" y="5569098"/>
            <a:ext cx="55358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Train Set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에 비해 예측도가 떨어지는 것으로 보임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하지만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정확도는 높은 편으로 보인다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024027-9AEA-4471-93FC-5CB9484C7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2" t="8514" r="4770" b="6788"/>
          <a:stretch/>
        </p:blipFill>
        <p:spPr>
          <a:xfrm>
            <a:off x="960820" y="1812835"/>
            <a:ext cx="5108748" cy="36630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CC910B-7F56-41ED-B8B4-671659F8D9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3" t="35676" r="51061" b="59131"/>
          <a:stretch/>
        </p:blipFill>
        <p:spPr>
          <a:xfrm>
            <a:off x="6236419" y="2552297"/>
            <a:ext cx="5825147" cy="4252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9F1D6C8-A634-4021-9161-0A7B8C41CB79}"/>
              </a:ext>
            </a:extLst>
          </p:cNvPr>
          <p:cNvSpPr txBox="1"/>
          <p:nvPr/>
        </p:nvSpPr>
        <p:spPr>
          <a:xfrm>
            <a:off x="6277718" y="3180071"/>
            <a:ext cx="55358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RSS: 5473548</a:t>
            </a:r>
          </a:p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SST: 17209474</a:t>
            </a:r>
          </a:p>
          <a:p>
            <a:endParaRPr lang="en-US" altLang="ko-KR" sz="20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ko-KR" altLang="en-US" sz="2000" b="1" dirty="0">
                <a:solidFill>
                  <a:srgbClr val="FF0000"/>
                </a:solidFill>
              </a:rPr>
              <a:t>결정계수</a:t>
            </a:r>
            <a:r>
              <a:rPr lang="en-US" altLang="ko-KR" sz="2000" b="1" dirty="0">
                <a:solidFill>
                  <a:srgbClr val="FF0000"/>
                </a:solidFill>
              </a:rPr>
              <a:t>(R squared): 0.6819457</a:t>
            </a:r>
          </a:p>
          <a:p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</a:rPr>
              <a:t>-&gt;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</a:rPr>
              <a:t>단계적 선택법으로 구현한 회귀모델이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</a:rPr>
              <a:t> 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</a:rPr>
              <a:t> 전체 데이터의 약 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</a:rPr>
              <a:t>68%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</a:rPr>
              <a:t>를 설명한다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3814E6-750F-43FC-9113-A650DAD946EC}"/>
              </a:ext>
            </a:extLst>
          </p:cNvPr>
          <p:cNvSpPr txBox="1"/>
          <p:nvPr/>
        </p:nvSpPr>
        <p:spPr>
          <a:xfrm>
            <a:off x="6388819" y="2236902"/>
            <a:ext cx="5535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&lt;</a:t>
            </a:r>
            <a:r>
              <a:rPr lang="ko-KR" altLang="en-US" sz="1600" b="1" dirty="0" err="1">
                <a:solidFill>
                  <a:schemeClr val="bg2">
                    <a:lumMod val="25000"/>
                  </a:schemeClr>
                </a:solidFill>
              </a:rPr>
              <a:t>잔차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 분석 결과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&gt;</a:t>
            </a:r>
          </a:p>
          <a:p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574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19715" y="350672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4.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추가 분석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주가 변동폭이 컸던 </a:t>
            </a:r>
            <a:r>
              <a:rPr lang="en-US" altLang="ko-KR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2020</a:t>
            </a:r>
            <a:r>
              <a:rPr lang="ko-KR" altLang="en-US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 </a:t>
            </a:r>
            <a:r>
              <a:rPr lang="en-US" altLang="ko-KR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r>
              <a:rPr lang="ko-KR" altLang="en-US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</a:t>
            </a:r>
            <a:r>
              <a:rPr lang="en-US" altLang="ko-KR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 2020</a:t>
            </a:r>
            <a:r>
              <a:rPr lang="ko-KR" altLang="en-US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 </a:t>
            </a:r>
            <a:r>
              <a:rPr lang="en-US" altLang="ko-KR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endParaRPr lang="en-US" altLang="ko-KR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삼성전가 관련 뉴스 제목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후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많이 사용된 단어 분석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주가변동요인 추론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30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C78362B-C1D3-46B0-AFFE-3AA1639A2875}"/>
              </a:ext>
            </a:extLst>
          </p:cNvPr>
          <p:cNvSpPr txBox="1"/>
          <p:nvPr/>
        </p:nvSpPr>
        <p:spPr>
          <a:xfrm>
            <a:off x="5640636" y="29745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3ABBBA-9015-4388-8F40-231A0AB29A3D}"/>
              </a:ext>
            </a:extLst>
          </p:cNvPr>
          <p:cNvSpPr txBox="1"/>
          <p:nvPr/>
        </p:nvSpPr>
        <p:spPr>
          <a:xfrm>
            <a:off x="399435" y="2026301"/>
            <a:ext cx="1294817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분석 방법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뉴스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삼성전자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검색 후 크롤링한 데이터로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Vcorpus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이용해 단어를 추출하였다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이후 월별로 그룹화하여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기사 제목에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번 등장한 단어로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wordcloud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생성했다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28F1AB9-8A80-47C4-831D-38B62FE72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9" t="34651" r="61581" b="11482"/>
          <a:stretch/>
        </p:blipFill>
        <p:spPr>
          <a:xfrm>
            <a:off x="1180745" y="3046984"/>
            <a:ext cx="3765214" cy="317080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A5BF3D4-CA74-4F27-81F0-BA5E00A1CA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2" t="39258" r="68554" b="50000"/>
          <a:stretch/>
        </p:blipFill>
        <p:spPr>
          <a:xfrm>
            <a:off x="5972433" y="3644382"/>
            <a:ext cx="5038822" cy="116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04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27002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4.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추가 분석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30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ABBEA30-663F-4F1C-A74B-9B879CEB6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7" t="21788" r="34217" b="23158"/>
          <a:stretch/>
        </p:blipFill>
        <p:spPr>
          <a:xfrm>
            <a:off x="1843371" y="1740294"/>
            <a:ext cx="4138788" cy="35109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CDAC5BC-8805-4A89-BB0C-DC3E9A75E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71" t="24322" r="30241" b="16948"/>
          <a:stretch/>
        </p:blipFill>
        <p:spPr>
          <a:xfrm>
            <a:off x="6749035" y="1793321"/>
            <a:ext cx="3807215" cy="31851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285DF7-480F-4E8A-8D9E-98CB1C0E095C}"/>
              </a:ext>
            </a:extLst>
          </p:cNvPr>
          <p:cNvSpPr txBox="1"/>
          <p:nvPr/>
        </p:nvSpPr>
        <p:spPr>
          <a:xfrm>
            <a:off x="3077352" y="5400287"/>
            <a:ext cx="14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&lt;2020-11&gt;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78362B-C1D3-46B0-AFFE-3AA1639A2875}"/>
              </a:ext>
            </a:extLst>
          </p:cNvPr>
          <p:cNvSpPr txBox="1"/>
          <p:nvPr/>
        </p:nvSpPr>
        <p:spPr>
          <a:xfrm>
            <a:off x="5640636" y="29745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E2AB14-87B5-40AB-B57C-ADC7EA0D0070}"/>
              </a:ext>
            </a:extLst>
          </p:cNvPr>
          <p:cNvSpPr txBox="1"/>
          <p:nvPr/>
        </p:nvSpPr>
        <p:spPr>
          <a:xfrm>
            <a:off x="8023296" y="5269838"/>
            <a:ext cx="14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&lt;2020-12&gt;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16370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27002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4.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추가 분석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30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6285DF7-480F-4E8A-8D9E-98CB1C0E095C}"/>
              </a:ext>
            </a:extLst>
          </p:cNvPr>
          <p:cNvSpPr txBox="1"/>
          <p:nvPr/>
        </p:nvSpPr>
        <p:spPr>
          <a:xfrm>
            <a:off x="3077352" y="5400287"/>
            <a:ext cx="14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&lt;2021-01&gt;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78362B-C1D3-46B0-AFFE-3AA1639A2875}"/>
              </a:ext>
            </a:extLst>
          </p:cNvPr>
          <p:cNvSpPr txBox="1"/>
          <p:nvPr/>
        </p:nvSpPr>
        <p:spPr>
          <a:xfrm>
            <a:off x="5640636" y="29745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E2AB14-87B5-40AB-B57C-ADC7EA0D0070}"/>
              </a:ext>
            </a:extLst>
          </p:cNvPr>
          <p:cNvSpPr txBox="1"/>
          <p:nvPr/>
        </p:nvSpPr>
        <p:spPr>
          <a:xfrm>
            <a:off x="8023296" y="5269838"/>
            <a:ext cx="14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&lt;2021-02&gt;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634EFD-370C-428A-B6EE-6C2872C8F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5" t="21788" r="28343" b="19518"/>
          <a:stretch/>
        </p:blipFill>
        <p:spPr>
          <a:xfrm>
            <a:off x="1561411" y="1357540"/>
            <a:ext cx="4426678" cy="38417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9A56AC4-5C70-412F-AF59-EA96D7F93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4" t="15870" r="53368" b="21256"/>
          <a:stretch/>
        </p:blipFill>
        <p:spPr>
          <a:xfrm>
            <a:off x="6203913" y="1131009"/>
            <a:ext cx="4655087" cy="413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59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4.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추가 분석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30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6285DF7-480F-4E8A-8D9E-98CB1C0E095C}"/>
              </a:ext>
            </a:extLst>
          </p:cNvPr>
          <p:cNvSpPr txBox="1"/>
          <p:nvPr/>
        </p:nvSpPr>
        <p:spPr>
          <a:xfrm>
            <a:off x="1557023" y="1667971"/>
            <a:ext cx="945984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</a:t>
            </a:r>
            <a:r>
              <a:rPr lang="ko-KR" altLang="en-US" sz="2000" b="1" dirty="0"/>
              <a:t>결과 분석</a:t>
            </a:r>
            <a:r>
              <a:rPr lang="en-US" altLang="ko-KR" sz="2000" b="1" dirty="0"/>
              <a:t>&gt;</a:t>
            </a:r>
          </a:p>
          <a:p>
            <a:r>
              <a:rPr lang="en-US" altLang="ko-KR" b="1" dirty="0"/>
              <a:t>-2020</a:t>
            </a:r>
            <a:r>
              <a:rPr lang="ko-KR" altLang="en-US" b="1" dirty="0"/>
              <a:t>년 </a:t>
            </a:r>
            <a:r>
              <a:rPr lang="en-US" altLang="ko-KR" b="1" dirty="0"/>
              <a:t>12</a:t>
            </a:r>
            <a:r>
              <a:rPr lang="ko-KR" altLang="en-US" b="1" dirty="0"/>
              <a:t>월에 종가에서 이상치가 많았는데</a:t>
            </a:r>
            <a:r>
              <a:rPr lang="en-US" altLang="ko-KR" b="1" dirty="0"/>
              <a:t>, </a:t>
            </a:r>
            <a:r>
              <a:rPr lang="ko-KR" altLang="en-US" b="1" dirty="0"/>
              <a:t>당시 기사에서 가장 많이 언급된 단어 중 </a:t>
            </a:r>
            <a:r>
              <a:rPr lang="ko-KR" altLang="en-US" b="1" u="sng" dirty="0"/>
              <a:t>코로나</a:t>
            </a:r>
            <a:r>
              <a:rPr lang="en-US" altLang="ko-KR" b="1" u="sng" dirty="0"/>
              <a:t>, </a:t>
            </a:r>
            <a:r>
              <a:rPr lang="ko-KR" altLang="en-US" b="1" u="sng" dirty="0"/>
              <a:t>상속세</a:t>
            </a:r>
            <a:r>
              <a:rPr lang="en-US" altLang="ko-KR" b="1" u="sng" dirty="0"/>
              <a:t>, </a:t>
            </a:r>
            <a:r>
              <a:rPr lang="ko-KR" altLang="en-US" b="1" u="sng" dirty="0" err="1"/>
              <a:t>파기환송심</a:t>
            </a:r>
            <a:r>
              <a:rPr lang="en-US" altLang="ko-KR" b="1" u="sng" dirty="0"/>
              <a:t> </a:t>
            </a:r>
            <a:r>
              <a:rPr lang="ko-KR" altLang="en-US" b="1" dirty="0"/>
              <a:t>포함되어 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-2020</a:t>
            </a:r>
            <a:r>
              <a:rPr lang="ko-KR" altLang="en-US" b="1" dirty="0"/>
              <a:t>년</a:t>
            </a:r>
            <a:r>
              <a:rPr lang="en-US" altLang="ko-KR" b="1" dirty="0"/>
              <a:t> 12</a:t>
            </a:r>
            <a:r>
              <a:rPr lang="ko-KR" altLang="en-US" b="1" dirty="0"/>
              <a:t>월에 비해 </a:t>
            </a:r>
            <a:r>
              <a:rPr lang="en-US" altLang="ko-KR" b="1" dirty="0"/>
              <a:t>2021</a:t>
            </a:r>
            <a:r>
              <a:rPr lang="ko-KR" altLang="en-US" b="1" dirty="0"/>
              <a:t>년 </a:t>
            </a:r>
            <a:r>
              <a:rPr lang="en-US" altLang="ko-KR" b="1" dirty="0"/>
              <a:t>1</a:t>
            </a:r>
            <a:r>
              <a:rPr lang="ko-KR" altLang="en-US" b="1" dirty="0"/>
              <a:t>월 주가가 급등했다</a:t>
            </a:r>
            <a:r>
              <a:rPr lang="en-US" altLang="ko-KR" b="1" dirty="0"/>
              <a:t>. </a:t>
            </a:r>
            <a:r>
              <a:rPr lang="ko-KR" altLang="en-US" b="1" dirty="0"/>
              <a:t>또한 </a:t>
            </a:r>
            <a:r>
              <a:rPr lang="en-US" altLang="ko-KR" b="1" dirty="0"/>
              <a:t>2021</a:t>
            </a:r>
            <a:r>
              <a:rPr lang="ko-KR" altLang="en-US" b="1" dirty="0"/>
              <a:t>년 종가 변동폭이 매우 컸다</a:t>
            </a:r>
            <a:r>
              <a:rPr lang="en-US" altLang="ko-KR" b="1" dirty="0"/>
              <a:t>. 2020</a:t>
            </a:r>
            <a:r>
              <a:rPr lang="ko-KR" altLang="en-US" b="1" dirty="0"/>
              <a:t>년 </a:t>
            </a:r>
            <a:r>
              <a:rPr lang="en-US" altLang="ko-KR" b="1" dirty="0"/>
              <a:t>12</a:t>
            </a:r>
            <a:r>
              <a:rPr lang="ko-KR" altLang="en-US" b="1" dirty="0"/>
              <a:t>월에는 언급되지 않았지만 </a:t>
            </a:r>
            <a:r>
              <a:rPr lang="en-US" altLang="ko-KR" b="1" dirty="0"/>
              <a:t>2021</a:t>
            </a:r>
            <a:r>
              <a:rPr lang="ko-KR" altLang="en-US" b="1" dirty="0"/>
              <a:t>년 </a:t>
            </a:r>
            <a:r>
              <a:rPr lang="en-US" altLang="ko-KR" b="1" dirty="0"/>
              <a:t>1</a:t>
            </a:r>
            <a:r>
              <a:rPr lang="ko-KR" altLang="en-US" b="1" dirty="0"/>
              <a:t>월에 언급된 단어 중 빈도수가 높은 것은 </a:t>
            </a:r>
            <a:r>
              <a:rPr lang="ko-KR" altLang="en-US" b="1" u="sng" dirty="0"/>
              <a:t>사전예약</a:t>
            </a:r>
            <a:r>
              <a:rPr lang="en-US" altLang="ko-KR" b="1" u="sng" dirty="0"/>
              <a:t>, </a:t>
            </a:r>
            <a:r>
              <a:rPr lang="ko-KR" altLang="en-US" b="1" u="sng" dirty="0"/>
              <a:t>갤럭시 </a:t>
            </a:r>
            <a:r>
              <a:rPr lang="ko-KR" altLang="en-US" b="1" dirty="0"/>
              <a:t>등이 있다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삼성전자의 신제품 출시에 의한 영향인지는 추가 분석이 필요해 보인다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sz="2000" b="1" dirty="0"/>
              <a:t>&lt;</a:t>
            </a:r>
            <a:r>
              <a:rPr lang="ko-KR" altLang="en-US" sz="2000" b="1" dirty="0"/>
              <a:t>한계점</a:t>
            </a:r>
            <a:r>
              <a:rPr lang="en-US" altLang="ko-KR" sz="2000" b="1" dirty="0"/>
              <a:t>&gt;</a:t>
            </a:r>
          </a:p>
          <a:p>
            <a:r>
              <a:rPr lang="en-US" altLang="ko-KR" b="1" dirty="0"/>
              <a:t>-</a:t>
            </a:r>
            <a:r>
              <a:rPr lang="ko-KR" altLang="en-US" b="1" dirty="0"/>
              <a:t>뉴스 기사만으로 주가와의 상관성을 분석하는 것에는 한계가 있었다</a:t>
            </a:r>
            <a:r>
              <a:rPr lang="en-US" altLang="ko-KR" b="1" dirty="0"/>
              <a:t>. </a:t>
            </a:r>
            <a:r>
              <a:rPr lang="ko-KR" altLang="en-US" b="1" dirty="0"/>
              <a:t>다른 경제 지표도 추가적으로 필요해 보인다</a:t>
            </a:r>
            <a:r>
              <a:rPr lang="en-US" altLang="ko-KR" b="1" dirty="0"/>
              <a:t>. </a:t>
            </a:r>
          </a:p>
          <a:p>
            <a:r>
              <a:rPr lang="en-US" altLang="ko-KR" b="1" dirty="0"/>
              <a:t>-</a:t>
            </a:r>
            <a:r>
              <a:rPr lang="ko-KR" altLang="en-US" b="1" dirty="0"/>
              <a:t>회귀 모델에서도 다른 경제적 지표가 변수로 사용된다면</a:t>
            </a:r>
            <a:r>
              <a:rPr lang="en-US" altLang="ko-KR" b="1" dirty="0"/>
              <a:t>, </a:t>
            </a:r>
            <a:r>
              <a:rPr lang="ko-KR" altLang="en-US" b="1" dirty="0"/>
              <a:t>더욱 정확도가 높아질 것이다</a:t>
            </a:r>
            <a:r>
              <a:rPr lang="en-US" altLang="ko-KR" b="1" dirty="0"/>
              <a:t>.</a:t>
            </a:r>
          </a:p>
          <a:p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78362B-C1D3-46B0-AFFE-3AA1639A2875}"/>
              </a:ext>
            </a:extLst>
          </p:cNvPr>
          <p:cNvSpPr txBox="1"/>
          <p:nvPr/>
        </p:nvSpPr>
        <p:spPr>
          <a:xfrm>
            <a:off x="5640636" y="29745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146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28750" lvl="2" indent="-514350" latinLnBrk="0">
              <a:lnSpc>
                <a:spcPct val="150000"/>
              </a:lnSpc>
              <a:buAutoNum type="arabicPeriod"/>
              <a:defRPr/>
            </a:pP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확인 및 </a:t>
            </a:r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Train,Test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set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분할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확인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-Train ,Test set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분할                                       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30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F1AD84E-554A-416D-913A-F35FDB49B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8" t="26746" r="60783" b="54831"/>
          <a:stretch/>
        </p:blipFill>
        <p:spPr>
          <a:xfrm>
            <a:off x="1470026" y="1785390"/>
            <a:ext cx="6034540" cy="18589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073EDF-6563-4E77-878E-0AF069078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2" t="44965" r="67979" b="38466"/>
          <a:stretch/>
        </p:blipFill>
        <p:spPr>
          <a:xfrm>
            <a:off x="1470026" y="4169060"/>
            <a:ext cx="4768214" cy="16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73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분석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2-1 mpg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상관관계 파악              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2-2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mpg~cyl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2-3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mpg~disp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mpg   </a:t>
            </a:r>
            <a:r>
              <a:rPr lang="en-US" altLang="ko-KR" sz="13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cyl</a:t>
            </a:r>
            <a:r>
              <a: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ko-KR" sz="13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disp</a:t>
            </a:r>
            <a:r>
              <a: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hp  drat    </a:t>
            </a:r>
            <a:r>
              <a:rPr lang="en-US" altLang="ko-KR" sz="13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wt</a:t>
            </a:r>
            <a:r>
              <a: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1.00 -0.84 -0.84 -0.83  0.68 -0.89                        </a:t>
            </a:r>
            <a:r>
              <a:rPr lang="en-US" altLang="ko-KR" sz="13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cyl</a:t>
            </a:r>
            <a:r>
              <a: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</a:t>
            </a:r>
            <a:r>
              <a: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4&gt;6&gt;8 </a:t>
            </a:r>
            <a:r>
              <a:rPr lang="ko-KR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순으로 </a:t>
            </a:r>
            <a:r>
              <a: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mpg</a:t>
            </a:r>
            <a:r>
              <a:rPr lang="ko-KR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 높다</a:t>
            </a:r>
            <a:endParaRPr lang="en-US" altLang="ko-KR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3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qsec</a:t>
            </a:r>
            <a:r>
              <a: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vs    am  gear  carb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0.38  0.65  0.66  0.53 -0.60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30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5FEAB37-504B-4BA7-8454-A51403D76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85" t="8676" r="29518" b="6123"/>
          <a:stretch/>
        </p:blipFill>
        <p:spPr>
          <a:xfrm>
            <a:off x="1003460" y="2949079"/>
            <a:ext cx="3645518" cy="32117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BBE4DDE-F650-4994-BCBD-8EF1E4DEC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62" t="33369" r="2914" b="9398"/>
          <a:stretch/>
        </p:blipFill>
        <p:spPr>
          <a:xfrm>
            <a:off x="4722897" y="2473892"/>
            <a:ext cx="3563065" cy="392505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0F734AC-F709-491B-9E93-63AAB49309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074" t="33972" r="3479" b="10165"/>
          <a:stretch/>
        </p:blipFill>
        <p:spPr>
          <a:xfrm>
            <a:off x="8405648" y="2546630"/>
            <a:ext cx="3146603" cy="34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15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분석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2-4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mpg~hp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   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2-5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mpg~wt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3000" b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D98763C-CFEB-41CD-B144-FD20D15EC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90" t="31164" r="2914" b="9238"/>
          <a:stretch/>
        </p:blipFill>
        <p:spPr>
          <a:xfrm>
            <a:off x="1232807" y="2025332"/>
            <a:ext cx="3596116" cy="40872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F46361-2220-4B66-96C7-6B456D598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90" t="34936" r="2988" b="8916"/>
          <a:stretch/>
        </p:blipFill>
        <p:spPr>
          <a:xfrm>
            <a:off x="6533001" y="2272518"/>
            <a:ext cx="3778787" cy="40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8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3.Modeling-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전진선택법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    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3-1 model1: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wt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가장 상관계수가 높은 변수인 </a:t>
            </a:r>
            <a:r>
              <a:rPr lang="en-US" altLang="ko-KR" sz="1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wt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를 선택해서 회귀분석 실시</a:t>
            </a:r>
            <a:endParaRPr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                 -&gt; </a:t>
            </a:r>
            <a:r>
              <a:rPr lang="ko-KR" altLang="en-US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회귀계수 모두 유의함</a:t>
            </a:r>
            <a:endParaRPr lang="en-US" altLang="ko-KR" sz="14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                -&gt; </a:t>
            </a:r>
            <a:r>
              <a:rPr lang="ko-KR" altLang="en-US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조정된 결정계수 </a:t>
            </a:r>
            <a:r>
              <a:rPr lang="en-US" altLang="ko-KR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0.79 -&gt; 1</a:t>
            </a:r>
            <a:r>
              <a:rPr lang="ko-KR" altLang="en-US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 가깝다 </a:t>
            </a:r>
            <a:r>
              <a:rPr lang="en-US" altLang="ko-KR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-&gt; </a:t>
            </a:r>
            <a:r>
              <a:rPr lang="ko-KR" altLang="en-US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통계적으로 유의하다고 볼 수 있음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                -&gt; p-value &lt; 0.05 -&gt; </a:t>
            </a:r>
            <a:r>
              <a:rPr lang="ko-KR" altLang="en-US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유의미한 결과</a:t>
            </a:r>
            <a:endParaRPr lang="en-US" altLang="ko-KR" sz="14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76918AE-D980-43CD-88B9-F7899E1D5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3" t="39105" r="74699" b="45863"/>
          <a:stretch/>
        </p:blipFill>
        <p:spPr>
          <a:xfrm>
            <a:off x="1218641" y="2133686"/>
            <a:ext cx="3491021" cy="15106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29AF04D-2E2C-4DEF-B572-4546C328D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1" t="19924" r="52046" b="51846"/>
          <a:stretch/>
        </p:blipFill>
        <p:spPr>
          <a:xfrm>
            <a:off x="4909077" y="1992182"/>
            <a:ext cx="5898466" cy="219801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324CBA3-A245-4631-B579-05BE94ACD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3" t="52583" r="57915" b="39840"/>
          <a:stretch/>
        </p:blipFill>
        <p:spPr>
          <a:xfrm>
            <a:off x="4909077" y="4579618"/>
            <a:ext cx="6259063" cy="73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82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3.Modeling-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전진선택법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    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3-2 model2: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wt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cyl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Wt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en-US" altLang="ko-KR" sz="1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cyl</a:t>
            </a: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두번째로 </a:t>
            </a: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mpg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상관관계 높은 변수</a:t>
            </a: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선택해서 회귀분석 실시</a:t>
            </a:r>
            <a:endParaRPr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-&gt; </a:t>
            </a:r>
            <a:r>
              <a:rPr lang="ko-KR" altLang="en-US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회귀계수 모두 유의함</a:t>
            </a:r>
            <a:endParaRPr lang="en-US" altLang="ko-KR" sz="14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-&gt;</a:t>
            </a:r>
            <a:r>
              <a:rPr lang="ko-KR" altLang="en-US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결정계수 </a:t>
            </a:r>
            <a:r>
              <a:rPr lang="en-US" altLang="ko-KR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1</a:t>
            </a:r>
            <a:r>
              <a:rPr lang="ko-KR" altLang="en-US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보다 높음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-&gt; p-value &lt; 0.05 </a:t>
            </a:r>
            <a:r>
              <a:rPr lang="ko-KR" altLang="en-US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이므로 유의미한 모델</a:t>
            </a:r>
            <a:endParaRPr lang="en-US" altLang="ko-KR" sz="14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FA42445-3DA9-45E0-8784-F5A63FB71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9" t="18766" r="53307" b="56997"/>
          <a:stretch/>
        </p:blipFill>
        <p:spPr>
          <a:xfrm>
            <a:off x="1287625" y="2070661"/>
            <a:ext cx="5175747" cy="17568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3D0C34-AC13-4670-B614-F4C68AB54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5" t="50000" r="57891" b="43454"/>
          <a:stretch/>
        </p:blipFill>
        <p:spPr>
          <a:xfrm>
            <a:off x="1287625" y="4336406"/>
            <a:ext cx="6782285" cy="7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1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3.Modeling-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전진선택법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    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3-3 model3: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wt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cyl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disp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Wt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en-US" altLang="ko-KR" sz="1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cyl</a:t>
            </a: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두번째로 </a:t>
            </a: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mpg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상관관계 높은 변수</a:t>
            </a: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선택해서 회귀분석 실시</a:t>
            </a:r>
            <a:endParaRPr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-&gt;</a:t>
            </a:r>
            <a:r>
              <a:rPr lang="en-US" altLang="ko-KR" sz="1400" b="1" kern="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disp</a:t>
            </a:r>
            <a:r>
              <a:rPr lang="en-US" altLang="ko-KR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회귀계수 모두 유의하지 않음</a:t>
            </a:r>
            <a:endParaRPr lang="en-US" altLang="ko-KR" sz="14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-&gt; </a:t>
            </a:r>
            <a:r>
              <a:rPr lang="ko-KR" altLang="en-US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조정된 결정계수도 </a:t>
            </a:r>
            <a:r>
              <a:rPr lang="en-US" altLang="ko-KR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model2 </a:t>
            </a:r>
            <a:r>
              <a:rPr lang="ko-KR" altLang="en-US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 더 높다 </a:t>
            </a:r>
            <a:r>
              <a:rPr lang="en-US" altLang="ko-KR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-&gt; model 2</a:t>
            </a:r>
            <a:r>
              <a:rPr lang="ko-KR" altLang="en-US" sz="1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선택</a:t>
            </a:r>
            <a:endParaRPr lang="en-US" altLang="ko-KR" sz="14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8BDD534-6BB5-443A-A683-1B955EF50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4" t="23848" r="59323" b="62352"/>
          <a:stretch/>
        </p:blipFill>
        <p:spPr>
          <a:xfrm>
            <a:off x="1252878" y="2231471"/>
            <a:ext cx="5527143" cy="12684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3D44AA-FC79-4832-B532-016ABB4EE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5" t="45539" r="58289" b="46859"/>
          <a:stretch/>
        </p:blipFill>
        <p:spPr>
          <a:xfrm>
            <a:off x="1288455" y="3992305"/>
            <a:ext cx="6685629" cy="82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99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4.Modeling-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단계적 선택법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    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model: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wt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cyl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disp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                                                     </a:t>
            </a: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				       </a:t>
            </a: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-&gt;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선택된 변수</a:t>
            </a: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sz="15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wt,qsec,am</a:t>
            </a: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carb</a:t>
            </a: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						      -&gt;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모든 </a:t>
            </a:r>
            <a:r>
              <a:rPr lang="ko-KR" altLang="en-US" sz="15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회귀계수 모두 유의하지 않음</a:t>
            </a:r>
            <a:endParaRPr lang="en-US" altLang="ko-KR" sz="15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5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15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			 	      -&gt;</a:t>
            </a:r>
            <a:r>
              <a:rPr lang="ko-KR" altLang="en-US" sz="15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조정된 결정계수가 전진선택법보다 높게 나옴</a:t>
            </a:r>
            <a:endParaRPr lang="en-US" altLang="ko-KR" sz="15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F4A9EC5-7BE8-4D26-AE2B-C65C6886D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8" t="20212" r="53480" b="26118"/>
          <a:stretch/>
        </p:blipFill>
        <p:spPr>
          <a:xfrm>
            <a:off x="1287625" y="1746482"/>
            <a:ext cx="5806285" cy="433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63270"/>
      </p:ext>
    </p:extLst>
  </p:cSld>
  <p:clrMapOvr>
    <a:masterClrMapping/>
  </p:clrMapOvr>
</p:sld>
</file>

<file path=ppt/theme/theme1.xml><?xml version="1.0" encoding="utf-8"?>
<a:theme xmlns:a="http://schemas.openxmlformats.org/drawingml/2006/main" name="3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1293</Words>
  <Application>Microsoft Office PowerPoint</Application>
  <PresentationFormat>와이드스크린</PresentationFormat>
  <Paragraphs>293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30_Office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Ryu Jihui</cp:lastModifiedBy>
  <cp:revision>24</cp:revision>
  <dcterms:created xsi:type="dcterms:W3CDTF">2021-02-15T04:10:01Z</dcterms:created>
  <dcterms:modified xsi:type="dcterms:W3CDTF">2021-03-19T14:16:14Z</dcterms:modified>
</cp:coreProperties>
</file>